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261" r:id="rId3"/>
    <p:sldId id="262" r:id="rId4"/>
    <p:sldId id="263" r:id="rId5"/>
    <p:sldId id="264" r:id="rId6"/>
    <p:sldId id="267" r:id="rId7"/>
    <p:sldId id="271" r:id="rId8"/>
    <p:sldId id="268" r:id="rId9"/>
    <p:sldId id="270" r:id="rId10"/>
    <p:sldId id="269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7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5moYMIp8i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Terrain Generation: </a:t>
            </a:r>
            <a:b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A Very Brief Overview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418: Interactive Computer Graphics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C721-F246-41EB-A891-492E93F7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6EB4-5876-4683-9C31-1310B4FF0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78" y="1615005"/>
            <a:ext cx="11290442" cy="32763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For an iterative implementation one approach is</a:t>
            </a:r>
          </a:p>
          <a:p>
            <a:pPr marL="0" indent="0">
              <a:buNone/>
            </a:pPr>
            <a:r>
              <a:rPr lang="en-US" dirty="0"/>
              <a:t>Consider  an outer loop and two inner nested loops</a:t>
            </a:r>
          </a:p>
          <a:p>
            <a:r>
              <a:rPr lang="en-US" dirty="0"/>
              <a:t>Outer loop changes the radius of neighborhoods used for averages</a:t>
            </a:r>
          </a:p>
          <a:p>
            <a:pPr lvl="1"/>
            <a:r>
              <a:rPr lang="en-US" dirty="0"/>
              <a:t>For example, in the first diamond step below the radius is 4 steps, in the second it is 2 steps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many iterations of the outer loop will there be?</a:t>
            </a:r>
          </a:p>
          <a:p>
            <a:r>
              <a:rPr lang="en-US" dirty="0"/>
              <a:t>Inner 2 </a:t>
            </a:r>
            <a:r>
              <a:rPr lang="en-US" dirty="0" err="1"/>
              <a:t>nestedloops</a:t>
            </a:r>
            <a:r>
              <a:rPr lang="en-US" dirty="0"/>
              <a:t> iterate over the grid generating the (</a:t>
            </a:r>
            <a:r>
              <a:rPr lang="en-US" dirty="0" err="1"/>
              <a:t>i,j</a:t>
            </a:r>
            <a:r>
              <a:rPr lang="en-US" dirty="0"/>
              <a:t>) coordinates of vertices</a:t>
            </a:r>
          </a:p>
          <a:p>
            <a:pPr lvl="1"/>
            <a:r>
              <a:rPr lang="en-US" dirty="0"/>
              <a:t>One nested loop does diamond</a:t>
            </a:r>
          </a:p>
          <a:p>
            <a:pPr lvl="1"/>
            <a:r>
              <a:rPr lang="en-US" dirty="0"/>
              <a:t>One nested loop does square</a:t>
            </a:r>
          </a:p>
          <a:p>
            <a:pPr lvl="1"/>
            <a:r>
              <a:rPr lang="en-US" dirty="0"/>
              <a:t>Step size is set to generate only the indices needed for each step</a:t>
            </a:r>
          </a:p>
          <a:p>
            <a:pPr lvl="1"/>
            <a:r>
              <a:rPr lang="en-US" dirty="0"/>
              <a:t>For example first diamond is (2,2) and first square is (0,2) , (2,0) , (2,4) , (4,2)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02D3A-C256-4480-B079-4F13431B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4" y="4891357"/>
            <a:ext cx="9212493" cy="19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2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17F3-7E85-45D2-B47B-5C98FD1B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 – Example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A7EF8-2A69-4C43-A285-9F2EECB0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1" y="1627091"/>
            <a:ext cx="8003227" cy="52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8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6FCA-3EF8-4C8B-AC66-343C80C8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7"/>
            <a:ext cx="12960626" cy="1325563"/>
          </a:xfrm>
        </p:spPr>
        <p:txBody>
          <a:bodyPr/>
          <a:lstStyle/>
          <a:p>
            <a:r>
              <a:rPr lang="en-US" dirty="0"/>
              <a:t>Example: Randomized Terrain (not acceptable)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EE809D-9023-4016-B428-4983D2AEB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85" b="16224"/>
          <a:stretch/>
        </p:blipFill>
        <p:spPr>
          <a:xfrm>
            <a:off x="472432" y="2301412"/>
            <a:ext cx="5974374" cy="3082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E54D0-45D7-4CC6-88BF-A19083EB9297}"/>
              </a:ext>
            </a:extLst>
          </p:cNvPr>
          <p:cNvSpPr txBox="1"/>
          <p:nvPr/>
        </p:nvSpPr>
        <p:spPr>
          <a:xfrm>
            <a:off x="7150814" y="3473202"/>
            <a:ext cx="383739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other problems are there?</a:t>
            </a:r>
          </a:p>
        </p:txBody>
      </p:sp>
    </p:spTree>
    <p:extLst>
      <p:ext uri="{BB962C8B-B14F-4D97-AF65-F5344CB8AC3E}">
        <p14:creationId xmlns:p14="http://schemas.microsoft.com/office/powerpoint/2010/main" val="390298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D9E8-3885-4E33-942F-9F8AF289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Procedural Modeling of Terrain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5C1A-BB17-4ABB-9B28-86B21CB4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0" y="20927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Lots of scenes require geometric models of natural objects</a:t>
            </a:r>
          </a:p>
          <a:p>
            <a:pPr lvl="1"/>
            <a:r>
              <a:rPr lang="en-US" sz="1800" dirty="0"/>
              <a:t>Clouds, Water, Plants, Terrain</a:t>
            </a:r>
          </a:p>
          <a:p>
            <a:pPr lvl="1"/>
            <a:r>
              <a:rPr lang="en-US" sz="1800" dirty="0"/>
              <a:t>Those last two items are often modeled using fractal techniques</a:t>
            </a:r>
          </a:p>
          <a:p>
            <a:pPr lvl="1"/>
            <a:r>
              <a:rPr lang="en-US" sz="1800" dirty="0"/>
              <a:t>Allows for the procedural generation of highly detailed models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2000" dirty="0"/>
              <a:t>We’ll look at a simple fractal modeling technique for terrain</a:t>
            </a:r>
          </a:p>
          <a:p>
            <a:pPr lvl="1"/>
            <a:r>
              <a:rPr lang="en-US" sz="1800" dirty="0"/>
              <a:t>Diamond-Square Algorithm</a:t>
            </a:r>
          </a:p>
          <a:p>
            <a:pPr lvl="1"/>
            <a:r>
              <a:rPr lang="en-US" sz="1800" dirty="0"/>
              <a:t>Developed by Loren Carpenter in 1980(</a:t>
            </a:r>
            <a:r>
              <a:rPr lang="en-US" sz="1800" dirty="0" err="1"/>
              <a:t>ish</a:t>
            </a:r>
            <a:r>
              <a:rPr lang="en-US" sz="18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130BB-46C0-4FEE-8789-F9B9B550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537" y="1761205"/>
            <a:ext cx="4269275" cy="29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3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F773-B75E-4832-A6C3-A9C7E7E2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634" y="-61250"/>
            <a:ext cx="10515600" cy="1325563"/>
          </a:xfrm>
        </p:spPr>
        <p:txBody>
          <a:bodyPr/>
          <a:lstStyle/>
          <a:p>
            <a:r>
              <a:rPr lang="en-US" dirty="0"/>
              <a:t>Loren Carpenter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0731668B-42E2-440A-9FC3-D21A1FFA308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013289"/>
            <a:ext cx="7587465" cy="5690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B7599C-2F53-43C5-8929-969E08C48859}"/>
              </a:ext>
            </a:extLst>
          </p:cNvPr>
          <p:cNvSpPr txBox="1"/>
          <p:nvPr/>
        </p:nvSpPr>
        <p:spPr>
          <a:xfrm>
            <a:off x="7638836" y="2517168"/>
            <a:ext cx="46045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Born in 1947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Co-founder and chief scientist at Pixar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designers of Reyes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authors of </a:t>
            </a:r>
            <a:r>
              <a:rPr lang="en-US" dirty="0" err="1"/>
              <a:t>RenderMan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Invented A-Buffer hidden surface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Improved Mersenne Twistor RNG (2006)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Retired in 2014</a:t>
            </a:r>
          </a:p>
        </p:txBody>
      </p:sp>
    </p:spTree>
    <p:extLst>
      <p:ext uri="{BB962C8B-B14F-4D97-AF65-F5344CB8AC3E}">
        <p14:creationId xmlns:p14="http://schemas.microsoft.com/office/powerpoint/2010/main" val="114913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3B3C-220C-41D2-BFA9-79365425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DAFB-6D97-4847-B9B1-19F9FF3F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22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height map is a simple data structure</a:t>
            </a:r>
          </a:p>
          <a:p>
            <a:pPr marL="0" indent="0">
              <a:buNone/>
            </a:pPr>
            <a:r>
              <a:rPr lang="en-US" dirty="0"/>
              <a:t>For each point (X,Y) in a 2D domain</a:t>
            </a:r>
          </a:p>
          <a:p>
            <a:r>
              <a:rPr lang="en-US" dirty="0"/>
              <a:t>Describes a height or Z value</a:t>
            </a:r>
          </a:p>
          <a:p>
            <a:r>
              <a:rPr lang="en-US" dirty="0"/>
              <a:t>The (X,Y) points are usually discretely sampled</a:t>
            </a:r>
          </a:p>
          <a:p>
            <a:r>
              <a:rPr lang="en-US" dirty="0"/>
              <a:t>Typically in a uniform grid</a:t>
            </a:r>
          </a:p>
          <a:p>
            <a:r>
              <a:rPr lang="en-US" dirty="0"/>
              <a:t>Images are often used to store height maps</a:t>
            </a:r>
          </a:p>
          <a:p>
            <a:r>
              <a:rPr lang="en-US" dirty="0"/>
              <a:t>Stored terrain rather than generated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847C4-F9C6-4080-8A41-F8C803D6A7F2}"/>
              </a:ext>
            </a:extLst>
          </p:cNvPr>
          <p:cNvSpPr txBox="1"/>
          <p:nvPr/>
        </p:nvSpPr>
        <p:spPr>
          <a:xfrm>
            <a:off x="4536040" y="195208"/>
            <a:ext cx="3359650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Rest of the scientific world uses Z for height…only computer graphics seems to prefer 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C9FE9-D5EE-4F05-BE3D-6A5307477A73}"/>
              </a:ext>
            </a:extLst>
          </p:cNvPr>
          <p:cNvSpPr txBox="1"/>
          <p:nvPr/>
        </p:nvSpPr>
        <p:spPr>
          <a:xfrm>
            <a:off x="5018925" y="2429838"/>
            <a:ext cx="3146461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What phenomenon cannot be modeled this way?</a:t>
            </a:r>
          </a:p>
        </p:txBody>
      </p:sp>
      <p:pic>
        <p:nvPicPr>
          <p:cNvPr id="1026" name="Picture 2" descr="https://upload.wikimedia.org/wikipedia/commons/thumb/5/57/Heightmap.png/200px-Heightmap.png">
            <a:extLst>
              <a:ext uri="{FF2B5EF4-FFF2-40B4-BE49-F238E27FC236}">
                <a16:creationId xmlns:a16="http://schemas.microsoft.com/office/drawing/2014/main" id="{BAA42441-8F3A-4804-9633-F13EBB73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214" y="203292"/>
            <a:ext cx="3275316" cy="327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118E11-AE27-4024-ACFD-975672A39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97" y="3715616"/>
            <a:ext cx="4713055" cy="30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EB091C-09CC-4121-B99E-31462F77F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r="1033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78B1D-AE7B-4650-8E93-0851A469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Generating a Terrain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3288-2BA3-45C3-955F-8DCF27C66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409596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Lots of different methods</a:t>
            </a:r>
          </a:p>
          <a:p>
            <a:pPr lvl="1"/>
            <a:r>
              <a:rPr lang="en-US" sz="1800" dirty="0"/>
              <a:t>Midpoint Displacement</a:t>
            </a:r>
          </a:p>
          <a:p>
            <a:pPr lvl="1"/>
            <a:r>
              <a:rPr lang="en-US" sz="1800" dirty="0"/>
              <a:t>Perlin noise</a:t>
            </a:r>
          </a:p>
          <a:p>
            <a:pPr lvl="1"/>
            <a:r>
              <a:rPr lang="en-US" sz="1800" dirty="0"/>
              <a:t>Diamond Square</a:t>
            </a:r>
            <a:br>
              <a:rPr lang="en-US" sz="1800" dirty="0"/>
            </a:br>
            <a:endParaRPr lang="en-US" sz="1800" dirty="0"/>
          </a:p>
          <a:p>
            <a:r>
              <a:rPr lang="en-US" sz="2200" dirty="0"/>
              <a:t>Methods in industry</a:t>
            </a:r>
          </a:p>
          <a:p>
            <a:pPr lvl="1"/>
            <a:r>
              <a:rPr lang="en-US" sz="1800" dirty="0"/>
              <a:t>Usually involve some </a:t>
            </a:r>
            <a:br>
              <a:rPr lang="en-US" sz="1800" dirty="0"/>
            </a:br>
            <a:r>
              <a:rPr lang="en-US" sz="1800" dirty="0"/>
              <a:t>manual input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Simulate more stuff</a:t>
            </a:r>
            <a:br>
              <a:rPr lang="en-US" sz="1800" dirty="0"/>
            </a:br>
            <a:r>
              <a:rPr lang="en-US" sz="1800" dirty="0"/>
              <a:t>(e.g. erosion)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But often based on the above methods </a:t>
            </a:r>
            <a:br>
              <a:rPr lang="en-US" sz="1800" dirty="0"/>
            </a:br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5991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4B3B-A1DD-402A-A3CA-7BB8903C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DDBB-F8F9-4E1D-8389-8A7F6D09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we will focus only on the Diamond-Square algorithm</a:t>
            </a:r>
          </a:p>
          <a:p>
            <a:r>
              <a:rPr lang="en-US" dirty="0"/>
              <a:t>Basic idea: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0FAE0-B940-42A0-B130-72732778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2" y="2933591"/>
            <a:ext cx="11472809" cy="2449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8051B-ACD4-4D71-BB60-E3DF5A1FDF86}"/>
              </a:ext>
            </a:extLst>
          </p:cNvPr>
          <p:cNvSpPr txBox="1"/>
          <p:nvPr/>
        </p:nvSpPr>
        <p:spPr>
          <a:xfrm>
            <a:off x="2553128" y="5595193"/>
            <a:ext cx="716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https://en.wikipedia.org/wiki/Diamond-square_algorithm</a:t>
            </a:r>
          </a:p>
        </p:txBody>
      </p:sp>
    </p:spTree>
    <p:extLst>
      <p:ext uri="{BB962C8B-B14F-4D97-AF65-F5344CB8AC3E}">
        <p14:creationId xmlns:p14="http://schemas.microsoft.com/office/powerpoint/2010/main" val="152327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4B3B-A1DD-402A-A3CA-7BB8903C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DDBB-F8F9-4E1D-8389-8A7F6D0908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692" y="3667875"/>
                <a:ext cx="10953108" cy="250908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Grid size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Initialize height of four corner vertices to random values</a:t>
                </a:r>
              </a:p>
              <a:p>
                <a:pPr marL="0" indent="0">
                  <a:buNone/>
                </a:pPr>
                <a:r>
                  <a:rPr lang="en-US" dirty="0"/>
                  <a:t>Every other vertex has height set as: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𝑟𝑜𝑢𝑔h𝑛𝑒𝑠𝑠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sum of four other heights plus some random value called “roughness”</a:t>
                </a:r>
              </a:p>
              <a:p>
                <a:pPr marL="0" indent="0">
                  <a:buNone/>
                </a:pPr>
                <a:r>
                  <a:rPr lang="en-US" dirty="0"/>
                  <a:t>After performing a diamond &amp; square step reduce the roughness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FDDBB-F8F9-4E1D-8389-8A7F6D0908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692" y="3667875"/>
                <a:ext cx="10953108" cy="2509088"/>
              </a:xfrm>
              <a:blipFill>
                <a:blip r:embed="rId2"/>
                <a:stretch>
                  <a:fillRect l="-890" t="-17275" b="-44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90FAE0-B940-42A0-B130-72732778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6" y="1463252"/>
            <a:ext cx="9212493" cy="19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1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4B3B-A1DD-402A-A3CA-7BB8903C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</a:t>
            </a:r>
            <a:r>
              <a:rPr lang="en-US"/>
              <a:t>Square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DDBB-F8F9-4E1D-8389-8A7F6D09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K (grid size)</a:t>
            </a:r>
          </a:p>
          <a:p>
            <a:pPr lvl="1"/>
            <a:r>
              <a:rPr lang="en-US" dirty="0"/>
              <a:t>Roughness</a:t>
            </a:r>
          </a:p>
          <a:p>
            <a:pPr lvl="1"/>
            <a:r>
              <a:rPr lang="en-US" dirty="0"/>
              <a:t>Reduction (e.g. reduce roughness by ½ each iteration)</a:t>
            </a:r>
          </a:p>
          <a:p>
            <a:r>
              <a:rPr lang="en-US" dirty="0"/>
              <a:t>Can implement recursively or iteratively</a:t>
            </a:r>
          </a:p>
          <a:p>
            <a:pPr lvl="1"/>
            <a:r>
              <a:rPr lang="en-US" dirty="0"/>
              <a:t>I think recursion is harder….guesses as to why?</a:t>
            </a:r>
          </a:p>
          <a:p>
            <a:pPr lvl="1"/>
            <a:r>
              <a:rPr lang="en-US" dirty="0"/>
              <a:t>But recursion is doable…so do it if you want to…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6ACED-BD64-4B6D-BA83-737D480BA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56221"/>
            <a:ext cx="9212493" cy="19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241C-9501-4DA2-9213-AFF7421B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Square: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8BAC-1853-49A2-A0BD-1BFA23442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2" r="19910" b="13034"/>
          <a:stretch/>
        </p:blipFill>
        <p:spPr>
          <a:xfrm rot="10800000">
            <a:off x="6302435" y="1588085"/>
            <a:ext cx="4875847" cy="50906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714B-818D-44D2-937B-E1B287DC4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2" y="1849888"/>
            <a:ext cx="63853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Be careful about choosing k too big</a:t>
            </a:r>
          </a:p>
          <a:p>
            <a:pPr lvl="1"/>
            <a:r>
              <a:rPr lang="en-US" sz="2000" dirty="0"/>
              <a:t>Total number of vertices has to fit in 32 bits</a:t>
            </a:r>
          </a:p>
          <a:p>
            <a:pPr lvl="1"/>
            <a:r>
              <a:rPr lang="en-US" sz="2000" dirty="0"/>
              <a:t>Start by testing with 5x5 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If you use the Lab code, make sure you understand the (</a:t>
            </a:r>
            <a:r>
              <a:rPr lang="en-US" sz="2400" dirty="0" err="1"/>
              <a:t>i,j</a:t>
            </a:r>
            <a:r>
              <a:rPr lang="en-US" sz="2400" dirty="0"/>
              <a:t>) indexing</a:t>
            </a:r>
          </a:p>
          <a:p>
            <a:pPr lvl="1"/>
            <a:r>
              <a:rPr lang="en-US" sz="2000" dirty="0"/>
              <a:t>i is row</a:t>
            </a:r>
          </a:p>
          <a:p>
            <a:pPr lvl="1"/>
            <a:r>
              <a:rPr lang="en-US" sz="2000" dirty="0"/>
              <a:t>j is column of the grid</a:t>
            </a:r>
          </a:p>
          <a:p>
            <a:pPr lvl="1"/>
            <a:r>
              <a:rPr lang="en-US" sz="2000" dirty="0"/>
              <a:t>Bottom left corner is (0,0)</a:t>
            </a:r>
          </a:p>
          <a:p>
            <a:pPr lvl="1"/>
            <a:endParaRPr lang="en-US" sz="2000" dirty="0"/>
          </a:p>
          <a:p>
            <a:r>
              <a:rPr lang="en-US" sz="2400" dirty="0"/>
              <a:t>Need to handle boundary cases</a:t>
            </a:r>
          </a:p>
          <a:p>
            <a:pPr lvl="1"/>
            <a:r>
              <a:rPr lang="en-US" sz="2000" dirty="0"/>
              <a:t>e.g. when there are only 3 neighbors</a:t>
            </a:r>
          </a:p>
          <a:p>
            <a:pPr lvl="1"/>
            <a:r>
              <a:rPr lang="en-US" sz="2000" dirty="0"/>
              <a:t>Option 1: use only 3 neighbors</a:t>
            </a:r>
          </a:p>
          <a:p>
            <a:pPr lvl="1"/>
            <a:r>
              <a:rPr lang="en-US" sz="2000" dirty="0"/>
              <a:t>Option 2: use a periodic boundary </a:t>
            </a:r>
          </a:p>
        </p:txBody>
      </p:sp>
    </p:spTree>
    <p:extLst>
      <p:ext uri="{BB962C8B-B14F-4D97-AF65-F5344CB8AC3E}">
        <p14:creationId xmlns:p14="http://schemas.microsoft.com/office/powerpoint/2010/main" val="4147195539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14999</TotalTime>
  <Words>476</Words>
  <Application>Microsoft Office PowerPoint</Application>
  <PresentationFormat>Widescreen</PresentationFormat>
  <Paragraphs>84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</vt:lpstr>
      <vt:lpstr>Cambria Math</vt:lpstr>
      <vt:lpstr>Comic Sans MS</vt:lpstr>
      <vt:lpstr>Lato</vt:lpstr>
      <vt:lpstr>Lato Medium</vt:lpstr>
      <vt:lpstr>SampleSlides</vt:lpstr>
      <vt:lpstr>PowerPoint Presentation</vt:lpstr>
      <vt:lpstr>Procedural Modeling of Terrain</vt:lpstr>
      <vt:lpstr>Loren Carpenter</vt:lpstr>
      <vt:lpstr>Height Maps</vt:lpstr>
      <vt:lpstr>Generating a Terrain</vt:lpstr>
      <vt:lpstr>Diamond Square Algorithm</vt:lpstr>
      <vt:lpstr>Diamond Square Algorithm</vt:lpstr>
      <vt:lpstr>Diamond Square Algorithm</vt:lpstr>
      <vt:lpstr>Diamond Square: Implementation</vt:lpstr>
      <vt:lpstr>Diamond Square: Implementation</vt:lpstr>
      <vt:lpstr>Diamond Square – Example Output</vt:lpstr>
      <vt:lpstr>Example: Randomized Terrain (not acceptable)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108</cp:revision>
  <dcterms:created xsi:type="dcterms:W3CDTF">2017-05-11T14:02:37Z</dcterms:created>
  <dcterms:modified xsi:type="dcterms:W3CDTF">2019-02-19T04:51:34Z</dcterms:modified>
</cp:coreProperties>
</file>